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9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4" r:id="rId9"/>
    <p:sldId id="267" r:id="rId10"/>
    <p:sldId id="268" r:id="rId11"/>
    <p:sldId id="261" r:id="rId12"/>
    <p:sldId id="265" r:id="rId13"/>
    <p:sldId id="266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สไลด์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th-TH"/>
              <a:t>คลิกเพื่อแก้ไขสไตล์ชื่อเรื่องรองต้นแบบ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75548-98F2-4FBD-930F-52F754AE1729}" type="datetimeFigureOut">
              <a:rPr lang="en-US" smtClean="0"/>
              <a:t>6/15/2021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670D0-2630-4CF2-BCD2-047F0C6888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0294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ชื่อและคำอธิบา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75548-98F2-4FBD-930F-52F754AE1729}" type="datetimeFigureOut">
              <a:rPr lang="en-US" smtClean="0"/>
              <a:t>6/15/2021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670D0-2630-4CF2-BCD2-047F0C6888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7964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คำอ้างอิงพร้อมคำอธิบา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75548-98F2-4FBD-930F-52F754AE1729}" type="datetimeFigureOut">
              <a:rPr lang="en-US" smtClean="0"/>
              <a:t>6/15/2021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670D0-2630-4CF2-BCD2-047F0C688867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725374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นามบัตร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75548-98F2-4FBD-930F-52F754AE1729}" type="datetimeFigureOut">
              <a:rPr lang="en-US" smtClean="0"/>
              <a:t>6/15/2021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670D0-2630-4CF2-BCD2-047F0C6888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8353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นามบัตรอ้างอิ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75548-98F2-4FBD-930F-52F754AE1729}" type="datetimeFigureOut">
              <a:rPr lang="en-US" smtClean="0"/>
              <a:t>6/15/2021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670D0-2630-4CF2-BCD2-047F0C688867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036215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จริง หรือ เท็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75548-98F2-4FBD-930F-52F754AE1729}" type="datetimeFigureOut">
              <a:rPr lang="en-US" smtClean="0"/>
              <a:t>6/15/2021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670D0-2630-4CF2-BCD2-047F0C6888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36027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ชื่อเรื่องและข้อความ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75548-98F2-4FBD-930F-52F754AE1729}" type="datetimeFigureOut">
              <a:rPr lang="en-US" smtClean="0"/>
              <a:t>6/15/2021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670D0-2630-4CF2-BCD2-047F0C6888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4731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ข้อความและชื่อเรื่อง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75548-98F2-4FBD-930F-52F754AE1729}" type="datetimeFigureOut">
              <a:rPr lang="en-US" smtClean="0"/>
              <a:t>6/15/2021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670D0-2630-4CF2-BCD2-047F0C6888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4520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ชื่อเรื่องและเนื้อห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75548-98F2-4FBD-930F-52F754AE1729}" type="datetimeFigureOut">
              <a:rPr lang="en-US" smtClean="0"/>
              <a:t>6/15/2021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670D0-2630-4CF2-BCD2-047F0C6888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3721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75548-98F2-4FBD-930F-52F754AE1729}" type="datetimeFigureOut">
              <a:rPr lang="en-US" smtClean="0"/>
              <a:t>6/15/2021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670D0-2630-4CF2-BCD2-047F0C6888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7345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เนื้อหา 2 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75548-98F2-4FBD-930F-52F754AE1729}" type="datetimeFigureOut">
              <a:rPr lang="en-US" smtClean="0"/>
              <a:t>6/15/2021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670D0-2630-4CF2-BCD2-047F0C6888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8596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การเปรียบเทีย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75548-98F2-4FBD-930F-52F754AE1729}" type="datetimeFigureOut">
              <a:rPr lang="en-US" smtClean="0"/>
              <a:t>6/15/2021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670D0-2630-4CF2-BCD2-047F0C6888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1986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เฉพาะ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75548-98F2-4FBD-930F-52F754AE1729}" type="datetimeFigureOut">
              <a:rPr lang="en-US" smtClean="0"/>
              <a:t>6/15/2021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670D0-2630-4CF2-BCD2-047F0C6888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8501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ว่างเปล่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75548-98F2-4FBD-930F-52F754AE1729}" type="datetimeFigureOut">
              <a:rPr lang="en-US" smtClean="0"/>
              <a:t>6/15/2021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670D0-2630-4CF2-BCD2-047F0C6888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405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เนื้อหา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75548-98F2-4FBD-930F-52F754AE1729}" type="datetimeFigureOut">
              <a:rPr lang="en-US" smtClean="0"/>
              <a:t>6/15/2021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670D0-2630-4CF2-BCD2-047F0C6888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2351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รูปภาพ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th-TH"/>
              <a:t>คลิกไอคอนเพื่อเพิ่มรูปภาพ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75548-98F2-4FBD-930F-52F754AE1729}" type="datetimeFigureOut">
              <a:rPr lang="en-US" smtClean="0"/>
              <a:t>6/15/2021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670D0-2630-4CF2-BCD2-047F0C6888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6209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E75548-98F2-4FBD-930F-52F754AE1729}" type="datetimeFigureOut">
              <a:rPr lang="en-US" smtClean="0"/>
              <a:t>6/15/2021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038670D0-2630-4CF2-BCD2-047F0C6888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03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  <p:sldLayoutId id="2147483701" r:id="rId12"/>
    <p:sldLayoutId id="2147483702" r:id="rId13"/>
    <p:sldLayoutId id="2147483703" r:id="rId14"/>
    <p:sldLayoutId id="2147483704" r:id="rId15"/>
    <p:sldLayoutId id="2147483705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55/2019/8392592" TargetMode="External"/><Relationship Id="rId2" Type="http://schemas.openxmlformats.org/officeDocument/2006/relationships/hyperlink" Target="https://doi.org/10.1038/s41598-020-79148-7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179DE42-5613-4B35-A1E6-6CCBAA13C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B898B32-3891-4C3A-8F58-C5969D2E90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48300" y="0"/>
            <a:ext cx="1219200" cy="6858000"/>
          </a:xfrm>
          <a:prstGeom prst="line">
            <a:avLst/>
          </a:prstGeom>
          <a:ln w="95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AE4806D-B8F9-4679-A68A-9BD21C01A3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7175" y="3681413"/>
            <a:ext cx="4763558" cy="3176587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23">
            <a:extLst>
              <a:ext uri="{FF2B5EF4-FFF2-40B4-BE49-F238E27FC236}">
                <a16:creationId xmlns:a16="http://schemas.microsoft.com/office/drawing/2014/main" id="{52FB45E9-914E-4471-AC87-E475CD5176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58764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25">
            <a:extLst>
              <a:ext uri="{FF2B5EF4-FFF2-40B4-BE49-F238E27FC236}">
                <a16:creationId xmlns:a16="http://schemas.microsoft.com/office/drawing/2014/main" id="{C310626D-5743-49D4-8F7D-88C4F8F057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80730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3C195FC1-B568-4C72-9902-34CB35DDD7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9621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Rectangle 27">
            <a:extLst>
              <a:ext uri="{FF2B5EF4-FFF2-40B4-BE49-F238E27FC236}">
                <a16:creationId xmlns:a16="http://schemas.microsoft.com/office/drawing/2014/main" id="{EF2BDF77-362C-43F0-8CBB-A969EC2AE0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11788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4BE96B01-3929-432D-B8C2-ADBCB74C2E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48954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2A6FCDE6-CDE2-4C51-B18E-A95CFB6797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16287" y="-8467"/>
            <a:ext cx="9175713" cy="6866467"/>
          </a:xfrm>
          <a:custGeom>
            <a:avLst/>
            <a:gdLst>
              <a:gd name="connsiteX0" fmla="*/ 0 w 9175713"/>
              <a:gd name="connsiteY0" fmla="*/ 0 h 6866467"/>
              <a:gd name="connsiteX1" fmla="*/ 1249825 w 9175713"/>
              <a:gd name="connsiteY1" fmla="*/ 0 h 6866467"/>
              <a:gd name="connsiteX2" fmla="*/ 1249825 w 9175713"/>
              <a:gd name="connsiteY2" fmla="*/ 8467 h 6866467"/>
              <a:gd name="connsiteX3" fmla="*/ 9175713 w 9175713"/>
              <a:gd name="connsiteY3" fmla="*/ 8467 h 6866467"/>
              <a:gd name="connsiteX4" fmla="*/ 9175713 w 9175713"/>
              <a:gd name="connsiteY4" fmla="*/ 6866467 h 6866467"/>
              <a:gd name="connsiteX5" fmla="*/ 1249825 w 9175713"/>
              <a:gd name="connsiteY5" fmla="*/ 6866467 h 6866467"/>
              <a:gd name="connsiteX6" fmla="*/ 1109382 w 9175713"/>
              <a:gd name="connsiteY6" fmla="*/ 6866467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75713" h="6866467">
                <a:moveTo>
                  <a:pt x="0" y="0"/>
                </a:moveTo>
                <a:lnTo>
                  <a:pt x="1249825" y="0"/>
                </a:lnTo>
                <a:lnTo>
                  <a:pt x="1249825" y="8467"/>
                </a:lnTo>
                <a:lnTo>
                  <a:pt x="9175713" y="8467"/>
                </a:lnTo>
                <a:lnTo>
                  <a:pt x="9175713" y="6866467"/>
                </a:lnTo>
                <a:lnTo>
                  <a:pt x="1249825" y="6866467"/>
                </a:lnTo>
                <a:lnTo>
                  <a:pt x="1109382" y="686646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964B2298-EB04-4A11-9486-A453579872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19136" y="1020871"/>
            <a:ext cx="6960759" cy="2849671"/>
          </a:xfrm>
        </p:spPr>
        <p:txBody>
          <a:bodyPr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380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Recent Advances in Deep Learning in GIS – Spatiotemporal data mining and forecasting</a:t>
            </a:r>
            <a:endParaRPr lang="en-US" sz="3800" dirty="0">
              <a:solidFill>
                <a:srgbClr val="FFFFFF"/>
              </a:solidFill>
            </a:endParaRPr>
          </a:p>
        </p:txBody>
      </p:sp>
      <p:sp>
        <p:nvSpPr>
          <p:cNvPr id="3" name="ชื่อเรื่องรอง 2">
            <a:extLst>
              <a:ext uri="{FF2B5EF4-FFF2-40B4-BE49-F238E27FC236}">
                <a16:creationId xmlns:a16="http://schemas.microsoft.com/office/drawing/2014/main" id="{C6E70AD3-6B62-45B6-9A15-B8712302FA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48104" y="3962088"/>
            <a:ext cx="6112077" cy="1186108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rgbClr val="FFFFFF">
                    <a:alpha val="70000"/>
                  </a:srgbClr>
                </a:solidFill>
              </a:rPr>
              <a:t>A Thesis proposal &amp; literature survey by</a:t>
            </a:r>
          </a:p>
          <a:p>
            <a:pPr marL="0" marR="0" algn="l">
              <a:spcBef>
                <a:spcPts val="0"/>
              </a:spcBef>
              <a:spcAft>
                <a:spcPts val="800"/>
              </a:spcAft>
            </a:pPr>
            <a:r>
              <a:rPr lang="en-US" b="1" dirty="0">
                <a:solidFill>
                  <a:srgbClr val="FFFFFF">
                    <a:alpha val="70000"/>
                  </a:srgbClr>
                </a:solidFill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Cordia New" panose="020B0304020202020204" pitchFamily="34" charset="-34"/>
              </a:rPr>
              <a:t>Supasin </a:t>
            </a:r>
            <a:r>
              <a:rPr lang="en-US" b="1" dirty="0" err="1">
                <a:solidFill>
                  <a:srgbClr val="FFFFFF">
                    <a:alpha val="70000"/>
                  </a:srgbClr>
                </a:solidFill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Cordia New" panose="020B0304020202020204" pitchFamily="34" charset="-34"/>
              </a:rPr>
              <a:t>Wuthikulphakdi</a:t>
            </a:r>
            <a:endParaRPr lang="en-US" dirty="0">
              <a:solidFill>
                <a:srgbClr val="FFFFFF">
                  <a:alpha val="70000"/>
                </a:srgbClr>
              </a:solidFill>
              <a:effectLst/>
              <a:latin typeface="Calibri" panose="020F0502020204030204" pitchFamily="34" charset="0"/>
              <a:ea typeface="新細明體" panose="02020500000000000000" pitchFamily="18" charset="-120"/>
              <a:cs typeface="Cordia New" panose="020B0304020202020204" pitchFamily="34" charset="-34"/>
            </a:endParaRPr>
          </a:p>
          <a:p>
            <a:pPr marL="0" marR="0" algn="l">
              <a:spcBef>
                <a:spcPts val="0"/>
              </a:spcBef>
              <a:spcAft>
                <a:spcPts val="800"/>
              </a:spcAft>
            </a:pPr>
            <a:r>
              <a:rPr lang="en-US" b="1" dirty="0">
                <a:solidFill>
                  <a:srgbClr val="FFFFFF">
                    <a:alpha val="70000"/>
                  </a:srgbClr>
                </a:solidFill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Cordia New" panose="020B0304020202020204" pitchFamily="34" charset="-34"/>
              </a:rPr>
              <a:t>ID# 608785068</a:t>
            </a:r>
            <a:r>
              <a:rPr lang="en-US" dirty="0">
                <a:solidFill>
                  <a:srgbClr val="FFFFFF">
                    <a:alpha val="70000"/>
                  </a:srgbClr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Cordia New" panose="020B0304020202020204" pitchFamily="34" charset="-34"/>
              </a:rPr>
              <a:t> </a:t>
            </a:r>
            <a:r>
              <a:rPr lang="en-US" b="1" dirty="0" err="1">
                <a:solidFill>
                  <a:srgbClr val="FFFFFF">
                    <a:alpha val="70000"/>
                  </a:srgbClr>
                </a:solidFill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Cordia New" panose="020B0304020202020204" pitchFamily="34" charset="-34"/>
              </a:rPr>
              <a:t>Tamkang</a:t>
            </a:r>
            <a:r>
              <a:rPr lang="en-US" b="1" dirty="0">
                <a:solidFill>
                  <a:srgbClr val="FFFFFF">
                    <a:alpha val="70000"/>
                  </a:srgbClr>
                </a:solidFill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Cordia New" panose="020B0304020202020204" pitchFamily="34" charset="-34"/>
              </a:rPr>
              <a:t> University</a:t>
            </a:r>
            <a:endParaRPr lang="en-US" dirty="0">
              <a:solidFill>
                <a:srgbClr val="FFFFFF">
                  <a:alpha val="70000"/>
                </a:srgbClr>
              </a:solidFill>
              <a:effectLst/>
              <a:latin typeface="Calibri" panose="020F0502020204030204" pitchFamily="34" charset="0"/>
              <a:ea typeface="新細明體" panose="02020500000000000000" pitchFamily="18" charset="-120"/>
              <a:cs typeface="Cordia New" panose="020B0304020202020204" pitchFamily="34" charset="-34"/>
            </a:endParaRPr>
          </a:p>
          <a:p>
            <a:pPr algn="l"/>
            <a:endParaRPr lang="en-US" dirty="0">
              <a:solidFill>
                <a:srgbClr val="FFFFFF">
                  <a:alpha val="70000"/>
                </a:srgbClr>
              </a:solidFill>
            </a:endParaRPr>
          </a:p>
        </p:txBody>
      </p:sp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9D2E8756-2465-473A-BA2A-2DB1D62247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062562" y="3271487"/>
            <a:ext cx="220660" cy="186439"/>
          </a:xfrm>
          <a:prstGeom prst="triangl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9510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9">
            <a:extLst>
              <a:ext uri="{FF2B5EF4-FFF2-40B4-BE49-F238E27FC236}">
                <a16:creationId xmlns:a16="http://schemas.microsoft.com/office/drawing/2014/main" id="{1F2B4773-3207-44CC-B7AC-892B704982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B8267CA-A7A5-4E11-9D92-4EAC3DD3E8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E83D61B5-C6B4-4A4B-85AD-FEE7A54912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A0B67FE4-688F-4497-8BFD-157613A697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3BF5BE1A-9BAC-4581-A82B-FD8FE31595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971E5644-6772-414A-8199-E30BFB02A5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E8246D50-BB0C-408E-93FD-7B8D63A7F7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AFBC5D22-68C1-44FB-8181-CB84ECAA83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FB6D0FCE-FBDB-4655-A1A7-640B1E86B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BC8157DF-FD90-4AD6-B803-3AC0ACD8E6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3548B067-9D63-4D21-92EF-CBC9E6338C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F873A2C6-BFB7-4841-BF91-3F8556E361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0445" y="609600"/>
            <a:ext cx="3183556" cy="13208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Literature Reviews</a:t>
            </a:r>
            <a:endParaRPr lang="en-US" dirty="0"/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F9A0C004-7443-475F-BBB5-011C6104DF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4410" y="2160589"/>
            <a:ext cx="3176589" cy="3880773"/>
          </a:xfrm>
        </p:spPr>
        <p:txBody>
          <a:bodyPr vert="horz" lIns="91440" tIns="45720" rIns="91440" bIns="45720" rtlCol="0">
            <a:normAutofit fontScale="92500"/>
          </a:bodyPr>
          <a:lstStyle/>
          <a:p>
            <a:pPr>
              <a:lnSpc>
                <a:spcPct val="90000"/>
              </a:lnSpc>
            </a:pPr>
            <a:r>
              <a:rPr lang="en-US" sz="1300" dirty="0">
                <a:effectLst/>
              </a:rPr>
              <a:t>Luo et al, </a:t>
            </a:r>
            <a:r>
              <a:rPr lang="en-US" sz="1300">
                <a:effectLst/>
              </a:rPr>
              <a:t>2019 [8], </a:t>
            </a:r>
            <a:r>
              <a:rPr lang="en-US" sz="1300" dirty="0">
                <a:effectLst/>
              </a:rPr>
              <a:t>designed a discrete Fourier transform (DFT) and support vector regression (SVR) based machine learning model</a:t>
            </a:r>
          </a:p>
          <a:p>
            <a:pPr lvl="1">
              <a:lnSpc>
                <a:spcPct val="90000"/>
              </a:lnSpc>
            </a:pPr>
            <a:r>
              <a:rPr lang="en-US" sz="1300" dirty="0">
                <a:effectLst/>
              </a:rPr>
              <a:t>Capable of coping the nonlinearity of the traffic flow data</a:t>
            </a:r>
          </a:p>
          <a:p>
            <a:pPr lvl="1">
              <a:lnSpc>
                <a:spcPct val="90000"/>
              </a:lnSpc>
            </a:pPr>
            <a:r>
              <a:rPr lang="en-US" sz="1300" dirty="0">
                <a:effectLst/>
              </a:rPr>
              <a:t>to predict the road traffic flow during the holidays in Jiangsu Province, China, on Tomb-sweeping Day and National Day from 2011 to 2015.</a:t>
            </a:r>
          </a:p>
          <a:p>
            <a:pPr lvl="1">
              <a:lnSpc>
                <a:spcPct val="90000"/>
              </a:lnSpc>
            </a:pPr>
            <a:r>
              <a:rPr lang="en-US" sz="1300" dirty="0">
                <a:effectLst/>
              </a:rPr>
              <a:t>With proper training,</a:t>
            </a:r>
          </a:p>
          <a:p>
            <a:pPr lvl="2">
              <a:lnSpc>
                <a:spcPct val="90000"/>
              </a:lnSpc>
            </a:pPr>
            <a:r>
              <a:rPr lang="en-US" sz="1300" dirty="0">
                <a:effectLst/>
              </a:rPr>
              <a:t>the model outperformed other ML models – like ARIMA, SVR and EMD-SVR.</a:t>
            </a:r>
          </a:p>
          <a:p>
            <a:pPr>
              <a:lnSpc>
                <a:spcPct val="90000"/>
              </a:lnSpc>
            </a:pPr>
            <a:r>
              <a:rPr lang="en-US" sz="1300" dirty="0">
                <a:effectLst/>
              </a:rPr>
              <a:t>The model works as the flowchart to the left.</a:t>
            </a:r>
          </a:p>
          <a:p>
            <a:pPr>
              <a:lnSpc>
                <a:spcPct val="90000"/>
              </a:lnSpc>
            </a:pPr>
            <a:endParaRPr lang="en-US" sz="1300" dirty="0"/>
          </a:p>
        </p:txBody>
      </p:sp>
      <p:pic>
        <p:nvPicPr>
          <p:cNvPr id="5" name="กราฟิก 9">
            <a:extLst>
              <a:ext uri="{FF2B5EF4-FFF2-40B4-BE49-F238E27FC236}">
                <a16:creationId xmlns:a16="http://schemas.microsoft.com/office/drawing/2014/main" id="{8656C5A0-39C9-49F5-90B9-A73ED215AC34}"/>
              </a:ext>
            </a:extLst>
          </p:cNvPr>
          <p:cNvPicPr>
            <a:picLocks noGrp="1"/>
          </p:cNvPicPr>
          <p:nvPr>
            <p:ph sz="half" idx="2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70717" y="804672"/>
            <a:ext cx="3921186" cy="5237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332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0CE2AD56-AB0C-426A-ACC8-6A1333418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</a:t>
            </a:r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D127A621-F793-4E18-92E9-071B352B02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1800" dirty="0">
                <a:effectLst/>
                <a:latin typeface="Calibri" panose="020F0502020204030204" pitchFamily="34" charset="0"/>
                <a:ea typeface="新細明體" panose="02020500000000000000" pitchFamily="18" charset="-120"/>
              </a:rPr>
              <a:t>From each referred/surveyed paper</a:t>
            </a:r>
          </a:p>
          <a:p>
            <a:pPr lvl="1"/>
            <a:r>
              <a:rPr lang="en-US" dirty="0">
                <a:effectLst/>
                <a:latin typeface="Calibri" panose="020F0502020204030204" pitchFamily="34" charset="0"/>
                <a:ea typeface="新細明體" panose="02020500000000000000" pitchFamily="18" charset="-120"/>
              </a:rPr>
              <a:t>We will run the model code written for each model and dataset.</a:t>
            </a:r>
          </a:p>
          <a:p>
            <a:pPr marL="0" marR="0" indent="45720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Then, we will run the models in the reference</a:t>
            </a:r>
          </a:p>
          <a:p>
            <a:pPr marL="400050" lvl="1" indent="45720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dirty="0"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1. with their own datasets</a:t>
            </a:r>
            <a:endParaRPr lang="en-US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Calibri" panose="020F0502020204030204" pitchFamily="34" charset="0"/>
            </a:endParaRPr>
          </a:p>
          <a:p>
            <a:pPr marL="400050" lvl="1" indent="45720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2. with the Taxi-Uber dataset and compare them in the form of MAE &amp; RMSE metrics</a:t>
            </a:r>
          </a:p>
          <a:p>
            <a:pPr marL="400050" lvl="1" indent="45720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the less of them for each model, the better it performs in the term of learning and forecasting.</a:t>
            </a:r>
          </a:p>
          <a:p>
            <a:pPr marL="0" indent="45720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After that, we will try to design a custom model and train it with a dataset</a:t>
            </a:r>
          </a:p>
          <a:p>
            <a:pPr marL="400050" lvl="1" indent="45720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TBA later</a:t>
            </a:r>
            <a:endParaRPr lang="en-US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Calibri" panose="020F0502020204030204" pitchFamily="34" charset="0"/>
            </a:endParaRPr>
          </a:p>
          <a:p>
            <a:pPr marL="0" indent="45720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Finally, we will conclude which model does the best learning/forecast.</a:t>
            </a:r>
            <a:endParaRPr lang="en-US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Cordia New" panose="020B0304020202020204" pitchFamily="34" charset="-34"/>
            </a:endParaRPr>
          </a:p>
          <a:p>
            <a:pPr marL="0" marR="0" indent="45720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The Deep Learning models and ANNs</a:t>
            </a:r>
          </a:p>
          <a:p>
            <a:pPr marL="400050" lvl="1" indent="45720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are written in Python with Keras as our preferred library/module.</a:t>
            </a:r>
            <a:endParaRPr lang="en-US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Cordia New" panose="020B0304020202020204" pitchFamily="34" charset="-34"/>
            </a:endParaRP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33745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D19D2CCB-1581-4A6F-9267-F43C35660D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Timeline</a:t>
            </a:r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C9F42C12-35E1-4D0E-9443-7680604DB0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400" b="1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Project Phases:</a:t>
            </a:r>
            <a:endParaRPr lang="en-US" sz="1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Cordia New" panose="020B0304020202020204" pitchFamily="34" charset="-34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 3" panose="05040102010807070707" pitchFamily="18" charset="2"/>
              <a:buChar char=""/>
              <a:tabLst>
                <a:tab pos="457200" algn="l"/>
              </a:tabLst>
            </a:pPr>
            <a:r>
              <a:rPr lang="en-US" sz="11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May/June &lt;-(CURRENT PHASE)</a:t>
            </a:r>
            <a:endParaRPr lang="en-US" sz="1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Cordia New" panose="020B0304020202020204" pitchFamily="34" charset="-34"/>
            </a:endParaRP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 3" panose="05040102010807070707" pitchFamily="18" charset="2"/>
              <a:buChar char=""/>
              <a:tabLst>
                <a:tab pos="914400" algn="l"/>
              </a:tabLst>
            </a:pPr>
            <a:r>
              <a:rPr lang="en-US" sz="11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Perform Literature Reviews, Python coding &amp; other essential skills</a:t>
            </a:r>
            <a:endParaRPr lang="en-US" sz="1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Cordia New" panose="020B0304020202020204" pitchFamily="34" charset="-34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 3" panose="05040102010807070707" pitchFamily="18" charset="2"/>
              <a:buChar char=""/>
              <a:tabLst>
                <a:tab pos="457200" algn="l"/>
              </a:tabLst>
            </a:pPr>
            <a:r>
              <a:rPr lang="en-US" sz="1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July</a:t>
            </a:r>
            <a:endParaRPr lang="en-US" sz="1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Cordia New" panose="020B0304020202020204" pitchFamily="34" charset="-34"/>
            </a:endParaRP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 3" panose="05040102010807070707" pitchFamily="18" charset="2"/>
              <a:buChar char=""/>
              <a:tabLst>
                <a:tab pos="914400" algn="l"/>
              </a:tabLst>
            </a:pPr>
            <a:r>
              <a:rPr lang="en-US" sz="1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Perform even deeper LR + coding practice + Validation runs.</a:t>
            </a:r>
            <a:endParaRPr lang="en-US" sz="1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Cordia New" panose="020B0304020202020204" pitchFamily="34" charset="-34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 3" panose="05040102010807070707" pitchFamily="18" charset="2"/>
              <a:buChar char=""/>
              <a:tabLst>
                <a:tab pos="457200" algn="l"/>
              </a:tabLst>
            </a:pPr>
            <a:r>
              <a:rPr lang="en-US" sz="1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August/September</a:t>
            </a:r>
            <a:endParaRPr lang="en-US" sz="1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Cordia New" panose="020B0304020202020204" pitchFamily="34" charset="-34"/>
            </a:endParaRP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 3" panose="05040102010807070707" pitchFamily="18" charset="2"/>
              <a:buChar char=""/>
              <a:tabLst>
                <a:tab pos="914400" algn="l"/>
              </a:tabLst>
            </a:pPr>
            <a:r>
              <a:rPr lang="en-US" sz="1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Custom Model Design, Training &amp; Testing</a:t>
            </a:r>
            <a:endParaRPr lang="en-US" sz="1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Cordia New" panose="020B0304020202020204" pitchFamily="34" charset="-34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 3" panose="05040102010807070707" pitchFamily="18" charset="2"/>
              <a:buChar char=""/>
              <a:tabLst>
                <a:tab pos="457200" algn="l"/>
              </a:tabLst>
            </a:pPr>
            <a:r>
              <a:rPr lang="en-US" sz="1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October</a:t>
            </a:r>
            <a:endParaRPr lang="en-US" sz="1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Cordia New" panose="020B0304020202020204" pitchFamily="34" charset="-34"/>
            </a:endParaRP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 3" panose="05040102010807070707" pitchFamily="18" charset="2"/>
              <a:buChar char=""/>
              <a:tabLst>
                <a:tab pos="914400" algn="l"/>
              </a:tabLst>
            </a:pPr>
            <a:r>
              <a:rPr lang="en-US" sz="1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Final Validation Runs</a:t>
            </a:r>
            <a:endParaRPr lang="en-US" sz="1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Cordia New" panose="020B0304020202020204" pitchFamily="34" charset="-34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 3" panose="05040102010807070707" pitchFamily="18" charset="2"/>
              <a:buChar char=""/>
              <a:tabLst>
                <a:tab pos="457200" algn="l"/>
              </a:tabLst>
            </a:pPr>
            <a:r>
              <a:rPr lang="en-US" sz="1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November</a:t>
            </a:r>
            <a:endParaRPr lang="en-US" sz="1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Cordia New" panose="020B0304020202020204" pitchFamily="34" charset="-34"/>
            </a:endParaRP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 3" panose="05040102010807070707" pitchFamily="18" charset="2"/>
              <a:buChar char=""/>
              <a:tabLst>
                <a:tab pos="914400" algn="l"/>
              </a:tabLst>
            </a:pPr>
            <a:r>
              <a:rPr lang="en-US" sz="1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Result &amp; Analysis + Writing a paper.</a:t>
            </a:r>
            <a:endParaRPr lang="en-US" sz="1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Cordia New" panose="020B0304020202020204" pitchFamily="34" charset="-34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 3" panose="05040102010807070707" pitchFamily="18" charset="2"/>
              <a:buChar char=""/>
              <a:tabLst>
                <a:tab pos="457200" algn="l"/>
              </a:tabLst>
            </a:pPr>
            <a:r>
              <a:rPr lang="en-US" sz="1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December</a:t>
            </a:r>
            <a:endParaRPr lang="en-US" sz="1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Cordia New" panose="020B0304020202020204" pitchFamily="34" charset="-34"/>
            </a:endParaRP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 3" panose="05040102010807070707" pitchFamily="18" charset="2"/>
              <a:buChar char=""/>
              <a:tabLst>
                <a:tab pos="914400" algn="l"/>
              </a:tabLst>
            </a:pPr>
            <a:r>
              <a:rPr lang="en-US" sz="1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Finish the paper.</a:t>
            </a:r>
            <a:endParaRPr lang="en-US" sz="1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Cordia New" panose="020B0304020202020204" pitchFamily="34" charset="-34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 3" panose="05040102010807070707" pitchFamily="18" charset="2"/>
              <a:buChar char=""/>
              <a:tabLst>
                <a:tab pos="457200" algn="l"/>
              </a:tabLst>
            </a:pPr>
            <a:r>
              <a:rPr lang="en-US" sz="1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January</a:t>
            </a:r>
            <a:endParaRPr lang="en-US" sz="1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Cordia New" panose="020B0304020202020204" pitchFamily="34" charset="-34"/>
            </a:endParaRP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 3" panose="05040102010807070707" pitchFamily="18" charset="2"/>
              <a:buChar char=""/>
              <a:tabLst>
                <a:tab pos="914400" algn="l"/>
              </a:tabLst>
            </a:pPr>
            <a:r>
              <a:rPr lang="en-US" sz="1100" dirty="0" err="1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Defence</a:t>
            </a:r>
            <a:r>
              <a:rPr lang="en-US" sz="1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 oral exam</a:t>
            </a:r>
            <a:endParaRPr lang="en-US" sz="1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Cordia New" panose="020B0304020202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7514788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8FF6D4D8-170B-4D0C-AF38-4C179F6733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3335671B-0FF2-47F0-9C57-4F02C5B51A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[1]</a:t>
            </a:r>
            <a:r>
              <a:rPr lang="en-US" sz="1800" dirty="0">
                <a:solidFill>
                  <a:srgbClr val="22222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Li, Y., Yu, R., </a:t>
            </a:r>
            <a:r>
              <a:rPr lang="en-US" sz="1800" dirty="0" err="1">
                <a:solidFill>
                  <a:srgbClr val="22222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Shahabi</a:t>
            </a:r>
            <a:r>
              <a:rPr lang="en-US" sz="1800" dirty="0">
                <a:solidFill>
                  <a:srgbClr val="22222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, C., &amp; Liu, Y. (2017). Diffusion convolutional recurrent neural network: Data-driven traffic forecasting. </a:t>
            </a:r>
            <a:r>
              <a:rPr lang="en-US" sz="180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arXiv</a:t>
            </a:r>
            <a:r>
              <a:rPr lang="en-US" sz="1800" i="1" dirty="0">
                <a:solidFill>
                  <a:srgbClr val="22222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preprint arXiv:1707.01926</a:t>
            </a:r>
            <a:r>
              <a:rPr lang="en-US" sz="1800" dirty="0">
                <a:solidFill>
                  <a:srgbClr val="22222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.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22222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 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22222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[2] Yu, B., Yin, H., &amp; Zhu, Z. (2017). </a:t>
            </a:r>
            <a:r>
              <a:rPr lang="en-US" sz="1800" dirty="0" err="1">
                <a:solidFill>
                  <a:srgbClr val="22222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Spatio</a:t>
            </a:r>
            <a:r>
              <a:rPr lang="en-US" sz="1800" dirty="0">
                <a:solidFill>
                  <a:srgbClr val="22222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-temporal graph convolutional networks: A deep learning framework for traffic forecasting. </a:t>
            </a:r>
            <a:r>
              <a:rPr lang="en-US" sz="180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arXiv</a:t>
            </a:r>
            <a:r>
              <a:rPr lang="en-US" sz="1800" i="1" dirty="0">
                <a:solidFill>
                  <a:srgbClr val="22222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preprint arXiv:1709.04875</a:t>
            </a:r>
            <a:r>
              <a:rPr lang="en-US" sz="1800" dirty="0">
                <a:solidFill>
                  <a:srgbClr val="22222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.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22222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 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22222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[3] Correa, D., </a:t>
            </a:r>
            <a:r>
              <a:rPr lang="en-US" sz="1800" dirty="0" err="1">
                <a:solidFill>
                  <a:srgbClr val="22222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Xie</a:t>
            </a:r>
            <a:r>
              <a:rPr lang="en-US" sz="1800" dirty="0">
                <a:solidFill>
                  <a:srgbClr val="22222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, K., &amp; </a:t>
            </a:r>
            <a:r>
              <a:rPr lang="en-US" sz="1800" dirty="0" err="1">
                <a:solidFill>
                  <a:srgbClr val="22222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Ozbay</a:t>
            </a:r>
            <a:r>
              <a:rPr lang="en-US" sz="1800" dirty="0">
                <a:solidFill>
                  <a:srgbClr val="22222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, K. (2017). Exploring the taxi and Uber demand in New York City: An empirical analysis and spatial modeling. In </a:t>
            </a:r>
            <a:r>
              <a:rPr lang="en-US" sz="1800" i="1" dirty="0">
                <a:solidFill>
                  <a:srgbClr val="22222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96th Annual Meeting of the Transportation Research Board, Washington, DC</a:t>
            </a:r>
            <a:r>
              <a:rPr lang="en-US" sz="1800" dirty="0">
                <a:solidFill>
                  <a:srgbClr val="22222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.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1200"/>
              </a:spcAft>
            </a:pPr>
            <a:r>
              <a:rPr lang="en-US" sz="1800" spc="25" dirty="0">
                <a:solidFill>
                  <a:srgbClr val="333333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[4] Amato, F., </a:t>
            </a:r>
            <a:r>
              <a:rPr lang="en-US" sz="1800" spc="25" dirty="0" err="1">
                <a:solidFill>
                  <a:srgbClr val="333333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Guignard</a:t>
            </a:r>
            <a:r>
              <a:rPr lang="en-US" sz="1800" spc="25" dirty="0">
                <a:solidFill>
                  <a:srgbClr val="333333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, F., Robert, S., &amp; </a:t>
            </a:r>
            <a:r>
              <a:rPr lang="en-US" sz="1800" spc="25" dirty="0" err="1">
                <a:solidFill>
                  <a:srgbClr val="333333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Kanevski</a:t>
            </a:r>
            <a:r>
              <a:rPr lang="en-US" sz="1800" spc="25" dirty="0">
                <a:solidFill>
                  <a:srgbClr val="333333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, M. (2020). A novel framework for </a:t>
            </a:r>
            <a:r>
              <a:rPr lang="en-US" sz="1800" spc="25" dirty="0" err="1">
                <a:solidFill>
                  <a:srgbClr val="333333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spatio</a:t>
            </a:r>
            <a:r>
              <a:rPr lang="en-US" sz="1800" spc="25" dirty="0">
                <a:solidFill>
                  <a:srgbClr val="333333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‑temporal prediction of environmental data using deep learning. Scientific Reports, 2020(10), 22243. </a:t>
            </a:r>
            <a:r>
              <a:rPr lang="en-US" sz="1800" spc="25" dirty="0" err="1">
                <a:solidFill>
                  <a:srgbClr val="333333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doi:</a:t>
            </a:r>
            <a:r>
              <a:rPr lang="en-US" sz="1800" u="sng" spc="25" dirty="0" err="1">
                <a:solidFill>
                  <a:srgbClr val="337AB7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hlinkClick r:id="rId2"/>
              </a:rPr>
              <a:t>https</a:t>
            </a:r>
            <a:r>
              <a:rPr lang="en-US" sz="1800" u="sng" spc="25" dirty="0">
                <a:solidFill>
                  <a:srgbClr val="337AB7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hlinkClick r:id="rId2"/>
              </a:rPr>
              <a:t>://doi.org/10.1038/s41598-020-79148-7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1200"/>
              </a:spcAft>
            </a:pPr>
            <a:r>
              <a:rPr lang="en-US" sz="1800" spc="25" dirty="0">
                <a:solidFill>
                  <a:srgbClr val="333333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[5] Tang, Q., Yang, M., &amp; Yang, Y. (2019). ST-LSTM: A Deep Learning Approach Combined </a:t>
            </a:r>
            <a:r>
              <a:rPr lang="en-US" sz="1800" spc="25" dirty="0" err="1">
                <a:solidFill>
                  <a:srgbClr val="333333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Spatio</a:t>
            </a:r>
            <a:r>
              <a:rPr lang="en-US" sz="1800" spc="25" dirty="0">
                <a:solidFill>
                  <a:srgbClr val="333333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-Temporal Features for Short-Term Forecast in Rail Transit. Journal of Advanced Transportation, 2019, Article ID 8392592. </a:t>
            </a:r>
            <a:r>
              <a:rPr lang="en-US" sz="1800" spc="25" dirty="0" err="1">
                <a:solidFill>
                  <a:srgbClr val="333333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doi:</a:t>
            </a:r>
            <a:r>
              <a:rPr lang="en-US" sz="1800" u="sng" spc="25" dirty="0" err="1">
                <a:solidFill>
                  <a:srgbClr val="337AB7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hlinkClick r:id="rId3"/>
              </a:rPr>
              <a:t>https</a:t>
            </a:r>
            <a:r>
              <a:rPr lang="en-US" sz="1800" u="sng" spc="25" dirty="0">
                <a:solidFill>
                  <a:srgbClr val="337AB7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hlinkClick r:id="rId3"/>
              </a:rPr>
              <a:t>://doi.org/10.1155/2019/8392592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</a:pPr>
            <a:r>
              <a:rPr lang="en-US" sz="1800" spc="25" dirty="0">
                <a:solidFill>
                  <a:srgbClr val="333333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[6] Lu, H., Huang, D., Song, Y., Jiang, D., Zhou, T., &amp; Qin, J. (2020). ST-</a:t>
            </a:r>
            <a:r>
              <a:rPr lang="en-US" sz="1800" spc="25" dirty="0" err="1">
                <a:solidFill>
                  <a:srgbClr val="333333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TrafficNet</a:t>
            </a:r>
            <a:r>
              <a:rPr lang="en-US" sz="1800" spc="25" dirty="0">
                <a:solidFill>
                  <a:srgbClr val="333333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: A Spatial-Temporal Deep Learning Network for Traffic Forecasting. Electronics, 2020(9), 1474.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US" sz="1800" dirty="0">
                <a:solidFill>
                  <a:srgbClr val="22222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[7] Pan, Z., Liang, Y., Wang, W., Yu, Y., Zheng, Y., &amp; Zhang, J. (2019, July). Urban traffic prediction from </a:t>
            </a:r>
            <a:r>
              <a:rPr lang="en-US" sz="1800" dirty="0" err="1">
                <a:solidFill>
                  <a:srgbClr val="22222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spatio</a:t>
            </a:r>
            <a:r>
              <a:rPr lang="en-US" sz="1800" dirty="0">
                <a:solidFill>
                  <a:srgbClr val="22222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-temporal data using deep meta learning. In </a:t>
            </a:r>
            <a:r>
              <a:rPr lang="en-US" sz="1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Proceedings of the 25th ACM SIGKDD International Conference on Knowledge Discovery &amp; Data Mining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(pp. 1720-1730).</a:t>
            </a:r>
          </a:p>
          <a:p>
            <a:r>
              <a:rPr lang="en-US" sz="1800" spc="25" dirty="0">
                <a:solidFill>
                  <a:srgbClr val="333333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[8] </a:t>
            </a:r>
            <a:r>
              <a:rPr lang="en-US" sz="1800" dirty="0">
                <a:solidFill>
                  <a:srgbClr val="22222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Luo, X., Li, D., &amp; Zhang, S. (2019). Traffic flow prediction during the holidays based on DFT and SVR. </a:t>
            </a:r>
            <a:r>
              <a:rPr lang="en-US" sz="1800" i="1" dirty="0">
                <a:solidFill>
                  <a:srgbClr val="22222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Journal of Sensors</a:t>
            </a:r>
            <a:r>
              <a:rPr lang="en-US" sz="1800" dirty="0">
                <a:solidFill>
                  <a:srgbClr val="22222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, </a:t>
            </a:r>
            <a:r>
              <a:rPr lang="en-US" sz="1800" i="1" dirty="0">
                <a:solidFill>
                  <a:srgbClr val="22222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2019</a:t>
            </a:r>
            <a:r>
              <a:rPr lang="en-US" sz="1800" dirty="0">
                <a:solidFill>
                  <a:srgbClr val="22222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.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62283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37EF77BA-3BCC-4D43-9F87-642FB3A64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005DD0AC-21C8-4DDE-91F1-3E2D0B8A70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sz="1800" dirty="0">
                <a:effectLst/>
                <a:latin typeface="Calibri" panose="020F0502020204030204" pitchFamily="34" charset="0"/>
                <a:ea typeface="新細明體" panose="02020500000000000000" pitchFamily="18" charset="-120"/>
              </a:rPr>
              <a:t>Spatiotemporal data</a:t>
            </a:r>
          </a:p>
          <a:p>
            <a:pPr lvl="1"/>
            <a:r>
              <a:rPr lang="en-US" dirty="0">
                <a:effectLst/>
                <a:latin typeface="Calibri" panose="020F0502020204030204" pitchFamily="34" charset="0"/>
                <a:ea typeface="新細明體" panose="02020500000000000000" pitchFamily="18" charset="-120"/>
              </a:rPr>
              <a:t>a dataset collected in the space domain (a.k.a. a map over a location),</a:t>
            </a:r>
          </a:p>
          <a:p>
            <a:pPr lvl="2"/>
            <a:r>
              <a:rPr lang="en-US" dirty="0">
                <a:effectLst/>
                <a:latin typeface="Calibri" panose="020F0502020204030204" pitchFamily="34" charset="0"/>
                <a:ea typeface="新細明體" panose="02020500000000000000" pitchFamily="18" charset="-120"/>
              </a:rPr>
              <a:t>and the time domain (a.k.a. the time series). </a:t>
            </a:r>
          </a:p>
          <a:p>
            <a:pPr lvl="2"/>
            <a:r>
              <a:rPr lang="en-US" dirty="0">
                <a:effectLst/>
                <a:latin typeface="Calibri" panose="020F0502020204030204" pitchFamily="34" charset="0"/>
                <a:ea typeface="新細明體" panose="02020500000000000000" pitchFamily="18" charset="-120"/>
              </a:rPr>
              <a:t>Is a form of big data</a:t>
            </a:r>
          </a:p>
          <a:p>
            <a:r>
              <a:rPr lang="en-US" dirty="0">
                <a:latin typeface="Calibri" panose="020F0502020204030204" pitchFamily="34" charset="0"/>
                <a:ea typeface="新細明體" panose="02020500000000000000" pitchFamily="18" charset="-120"/>
              </a:rPr>
              <a:t>Why we need to process ST-data?</a:t>
            </a:r>
          </a:p>
          <a:p>
            <a:pPr lvl="1"/>
            <a:r>
              <a:rPr lang="en-US" sz="1800" dirty="0">
                <a:effectLst/>
                <a:latin typeface="Calibri" panose="020F0502020204030204" pitchFamily="34" charset="0"/>
                <a:ea typeface="新細明體" panose="02020500000000000000" pitchFamily="18" charset="-120"/>
              </a:rPr>
              <a:t>Intelligent transport system (ITS)</a:t>
            </a:r>
          </a:p>
          <a:p>
            <a:pPr lvl="2"/>
            <a:r>
              <a:rPr lang="en-US" sz="1600" dirty="0">
                <a:effectLst/>
                <a:latin typeface="Calibri" panose="020F0502020204030204" pitchFamily="34" charset="0"/>
                <a:ea typeface="新細明體" panose="02020500000000000000" pitchFamily="18" charset="-120"/>
              </a:rPr>
              <a:t>automatic guidance, self-driving cars, traffic prediction, etc.</a:t>
            </a:r>
          </a:p>
          <a:p>
            <a:pPr lvl="1"/>
            <a:r>
              <a:rPr lang="en-US" dirty="0">
                <a:latin typeface="Calibri" panose="020F0502020204030204" pitchFamily="34" charset="0"/>
                <a:ea typeface="新細明體" panose="02020500000000000000" pitchFamily="18" charset="-120"/>
              </a:rPr>
              <a:t>Weather forecast also need this form of data in the term of cloud/smog density</a:t>
            </a:r>
          </a:p>
          <a:p>
            <a:pPr lvl="2"/>
            <a:r>
              <a:rPr lang="en-US" dirty="0"/>
              <a:t>From overhead images</a:t>
            </a:r>
          </a:p>
          <a:p>
            <a:r>
              <a:rPr lang="en-US" dirty="0"/>
              <a:t>Problem: To manually collect, process, and forecast the ST data is a </a:t>
            </a:r>
            <a:r>
              <a:rPr lang="en-US" dirty="0" err="1"/>
              <a:t>labourious</a:t>
            </a:r>
            <a:r>
              <a:rPr lang="en-US" dirty="0"/>
              <a:t> task</a:t>
            </a:r>
          </a:p>
          <a:p>
            <a:pPr lvl="1"/>
            <a:r>
              <a:rPr lang="en-US" dirty="0"/>
              <a:t>Machine learning algorithms will do the job (i.e. SVM)</a:t>
            </a:r>
          </a:p>
          <a:p>
            <a:pPr lvl="2"/>
            <a:r>
              <a:rPr lang="en-US" dirty="0"/>
              <a:t>But ML architectures are not designed to extract feature representations autonomously</a:t>
            </a:r>
          </a:p>
          <a:p>
            <a:pPr lvl="2"/>
            <a:r>
              <a:rPr lang="en-US" dirty="0"/>
              <a:t>Deep learning algorithms are needed</a:t>
            </a:r>
          </a:p>
        </p:txBody>
      </p:sp>
    </p:spTree>
    <p:extLst>
      <p:ext uri="{BB962C8B-B14F-4D97-AF65-F5344CB8AC3E}">
        <p14:creationId xmlns:p14="http://schemas.microsoft.com/office/powerpoint/2010/main" val="29131512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4D412DBF-91FF-42A5-B472-2C44886293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learning in ST-Data Mining</a:t>
            </a:r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99BE4504-B064-4D7A-B5CD-41486E93E6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Artificial Neural Networks</a:t>
            </a:r>
          </a:p>
          <a:p>
            <a:pPr lvl="1"/>
            <a:r>
              <a:rPr lang="en-US" sz="18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Cordia New" panose="020B0304020202020204" pitchFamily="34" charset="-34"/>
              </a:rPr>
              <a:t>capable of feature auto-extraction</a:t>
            </a:r>
          </a:p>
          <a:p>
            <a:pPr lvl="2"/>
            <a:r>
              <a:rPr lang="en-US" sz="16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Cordia New" panose="020B0304020202020204" pitchFamily="34" charset="-34"/>
              </a:rPr>
              <a:t>CNN in space domain</a:t>
            </a:r>
          </a:p>
          <a:p>
            <a:pPr lvl="2"/>
            <a:r>
              <a:rPr lang="en-US" sz="16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Cordia New" panose="020B0304020202020204" pitchFamily="34" charset="-34"/>
              </a:rPr>
              <a:t>RNN in time domain</a:t>
            </a:r>
          </a:p>
          <a:p>
            <a:r>
              <a:rPr lang="en-US" dirty="0">
                <a:latin typeface="Calibri" panose="020F0502020204030204" pitchFamily="34" charset="0"/>
                <a:ea typeface="新細明體" panose="02020500000000000000" pitchFamily="18" charset="-120"/>
                <a:cs typeface="Cordia New" panose="020B0304020202020204" pitchFamily="34" charset="-34"/>
              </a:rPr>
              <a:t>CNN captures space features (i.e. heatmap, graph data (GCN), &amp; data coordinates)</a:t>
            </a:r>
          </a:p>
          <a:p>
            <a:pPr lvl="1"/>
            <a:r>
              <a:rPr lang="en-US" dirty="0">
                <a:latin typeface="Calibri" panose="020F0502020204030204" pitchFamily="34" charset="0"/>
                <a:ea typeface="新細明體" panose="02020500000000000000" pitchFamily="18" charset="-120"/>
                <a:cs typeface="Cordia New" panose="020B0304020202020204" pitchFamily="34" charset="-34"/>
              </a:rPr>
              <a:t>But not the time series (i.e. changes)</a:t>
            </a:r>
          </a:p>
          <a:p>
            <a:r>
              <a:rPr lang="en-US" dirty="0"/>
              <a:t>RNN-LSTM captures time features</a:t>
            </a:r>
          </a:p>
          <a:p>
            <a:pPr lvl="1"/>
            <a:r>
              <a:rPr lang="en-US" dirty="0"/>
              <a:t>But RNN has a problem of vanishing/exploding gradient</a:t>
            </a:r>
          </a:p>
          <a:p>
            <a:pPr lvl="1"/>
            <a:r>
              <a:rPr lang="en-US" dirty="0"/>
              <a:t>LSTM is preferred in later works</a:t>
            </a:r>
          </a:p>
        </p:txBody>
      </p:sp>
    </p:spTree>
    <p:extLst>
      <p:ext uri="{BB962C8B-B14F-4D97-AF65-F5344CB8AC3E}">
        <p14:creationId xmlns:p14="http://schemas.microsoft.com/office/powerpoint/2010/main" val="12636656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58B7414B-09FD-47C2-8519-A08D4308B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Literature Reviews</a:t>
            </a:r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5038AFF7-5CCC-4C2E-B45D-97E7E7A35D4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sz="1800" dirty="0">
                <a:effectLst/>
                <a:latin typeface="Calibri" panose="020F0502020204030204" pitchFamily="34" charset="0"/>
                <a:ea typeface="新細明體" panose="02020500000000000000" pitchFamily="18" charset="-120"/>
              </a:rPr>
              <a:t>According to Li et al, 2018. [1], spatiotemporal forecasting</a:t>
            </a:r>
          </a:p>
          <a:p>
            <a:pPr lvl="1"/>
            <a:r>
              <a:rPr lang="en-US" dirty="0">
                <a:effectLst/>
                <a:latin typeface="Calibri" panose="020F0502020204030204" pitchFamily="34" charset="0"/>
                <a:ea typeface="新細明體" panose="02020500000000000000" pitchFamily="18" charset="-120"/>
              </a:rPr>
              <a:t>is a crucial task for a learning system that operates in a dynamic environment.</a:t>
            </a:r>
          </a:p>
          <a:p>
            <a:pPr lvl="1"/>
            <a:r>
              <a:rPr lang="en-US" dirty="0">
                <a:effectLst/>
                <a:latin typeface="Calibri" panose="020F0502020204030204" pitchFamily="34" charset="0"/>
                <a:ea typeface="新細明體" panose="02020500000000000000" pitchFamily="18" charset="-120"/>
              </a:rPr>
              <a:t>Useful in ITS &amp; Smart cities</a:t>
            </a:r>
          </a:p>
          <a:p>
            <a:pPr lvl="1"/>
            <a:r>
              <a:rPr lang="en-US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Diffusion Convolutional Recurrent Neural Network (DCRNN) model</a:t>
            </a:r>
          </a:p>
          <a:p>
            <a:pPr lvl="2"/>
            <a:r>
              <a:rPr lang="en-US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Forecast the road traffic within a specific space and timeframe (The dataset was METR-LA, 2014). Diffusion convolution extracts the traffic features, and the RNN processes the traffic volumes in sequence.</a:t>
            </a:r>
            <a:endParaRPr lang="en-US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Cordia New" panose="020B0304020202020204" pitchFamily="34" charset="-34"/>
            </a:endParaRPr>
          </a:p>
          <a:p>
            <a:r>
              <a:rPr lang="en-US" sz="1800" dirty="0">
                <a:effectLst/>
                <a:latin typeface="Calibri" panose="020F0502020204030204" pitchFamily="34" charset="0"/>
                <a:ea typeface="新細明體" panose="02020500000000000000" pitchFamily="18" charset="-120"/>
              </a:rPr>
              <a:t>Yu et al, 2018. [2] proposed a Spatiotemporal Graph Convolutional Networks (STGCN)</a:t>
            </a:r>
          </a:p>
          <a:p>
            <a:pPr lvl="1"/>
            <a:r>
              <a:rPr lang="en-US" dirty="0">
                <a:effectLst/>
                <a:latin typeface="Calibri" panose="020F0502020204030204" pitchFamily="34" charset="0"/>
                <a:ea typeface="新細明體" panose="02020500000000000000" pitchFamily="18" charset="-120"/>
              </a:rPr>
              <a:t> to tackle the time series prediction problem in traffic domain.</a:t>
            </a:r>
          </a:p>
          <a:p>
            <a:pPr lvl="1"/>
            <a:r>
              <a:rPr lang="en-US" sz="1800" dirty="0">
                <a:effectLst/>
                <a:latin typeface="Calibri" panose="020F0502020204030204" pitchFamily="34" charset="0"/>
                <a:ea typeface="新細明體" panose="02020500000000000000" pitchFamily="18" charset="-120"/>
              </a:rPr>
              <a:t>They formulated the problem on graphs and build the model with complete convolutional structures</a:t>
            </a:r>
          </a:p>
          <a:p>
            <a:pPr lvl="1"/>
            <a:r>
              <a:rPr lang="en-US" sz="1800" dirty="0">
                <a:effectLst/>
                <a:latin typeface="Calibri" panose="020F0502020204030204" pitchFamily="34" charset="0"/>
                <a:ea typeface="新細明體" panose="02020500000000000000" pitchFamily="18" charset="-120"/>
              </a:rPr>
              <a:t>enabling much faster training speed with fewer parameters.</a:t>
            </a:r>
            <a:endParaRPr lang="en-US" dirty="0"/>
          </a:p>
        </p:txBody>
      </p:sp>
      <p:pic>
        <p:nvPicPr>
          <p:cNvPr id="16" name="ตัวแทนเนื้อหา 12">
            <a:extLst>
              <a:ext uri="{FF2B5EF4-FFF2-40B4-BE49-F238E27FC236}">
                <a16:creationId xmlns:a16="http://schemas.microsoft.com/office/drawing/2014/main" id="{DFCD373F-56B8-4D8E-9CA6-5BB2C061A0B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9059" t="12669" r="48086" b="10014"/>
          <a:stretch/>
        </p:blipFill>
        <p:spPr>
          <a:xfrm>
            <a:off x="5269504" y="2160588"/>
            <a:ext cx="3824692" cy="3881437"/>
          </a:xfrm>
        </p:spPr>
      </p:pic>
    </p:spTree>
    <p:extLst>
      <p:ext uri="{BB962C8B-B14F-4D97-AF65-F5344CB8AC3E}">
        <p14:creationId xmlns:p14="http://schemas.microsoft.com/office/powerpoint/2010/main" val="42589578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4F3F6B5B-D1C8-4127-BD68-555B414FE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Literature Reviews</a:t>
            </a:r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E17412BC-14A0-456E-98AB-73A0C84FB2F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60083" y="2160589"/>
            <a:ext cx="4184035" cy="3880772"/>
          </a:xfrm>
        </p:spPr>
        <p:txBody>
          <a:bodyPr>
            <a:normAutofit fontScale="85000" lnSpcReduction="20000"/>
          </a:bodyPr>
          <a:lstStyle/>
          <a:p>
            <a:r>
              <a:rPr lang="en-US" sz="1800" dirty="0">
                <a:effectLst/>
                <a:latin typeface="Calibri" panose="020F0502020204030204" pitchFamily="34" charset="0"/>
                <a:ea typeface="新細明體" panose="02020500000000000000" pitchFamily="18" charset="-120"/>
              </a:rPr>
              <a:t>Correa et al, 2017 [3] performed a spatiotemporal data mining of Taxi vs Uber ridership in NYC, 2014+15.</a:t>
            </a:r>
          </a:p>
          <a:p>
            <a:pPr lvl="1"/>
            <a:r>
              <a:rPr lang="en-US" sz="1800" dirty="0">
                <a:effectLst/>
                <a:latin typeface="Calibri" panose="020F0502020204030204" pitchFamily="34" charset="0"/>
                <a:ea typeface="新細明體" panose="02020500000000000000" pitchFamily="18" charset="-120"/>
              </a:rPr>
              <a:t>According to the heatmap inside the paper, the ridership for both taxi systems depended on several factors</a:t>
            </a:r>
          </a:p>
          <a:p>
            <a:pPr lvl="2"/>
            <a:r>
              <a:rPr lang="en-US" sz="1600" dirty="0">
                <a:effectLst/>
                <a:latin typeface="Calibri" panose="020F0502020204030204" pitchFamily="34" charset="0"/>
                <a:ea typeface="新細明體" panose="02020500000000000000" pitchFamily="18" charset="-120"/>
              </a:rPr>
              <a:t>such as personal income, education, jobs, car ownership etc.</a:t>
            </a:r>
            <a:endParaRPr lang="en-US" dirty="0">
              <a:effectLst/>
              <a:latin typeface="Calibri" panose="020F0502020204030204" pitchFamily="34" charset="0"/>
              <a:ea typeface="新細明體" panose="02020500000000000000" pitchFamily="18" charset="-120"/>
            </a:endParaRPr>
          </a:p>
          <a:p>
            <a:pPr lvl="1"/>
            <a:r>
              <a:rPr lang="en-US" sz="18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With 3 spatial models for ridership prediction – linear, spatial error and spatial lag models</a:t>
            </a:r>
          </a:p>
          <a:p>
            <a:pPr lvl="2"/>
            <a:r>
              <a:rPr lang="en-US" sz="16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the last one outperformed not only the first 2 algorithms, but also yielded a considerable accuracy and performance.</a:t>
            </a:r>
            <a:endParaRPr lang="en-US" sz="16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Cordia New" panose="020B0304020202020204" pitchFamily="34" charset="-34"/>
            </a:endParaRPr>
          </a:p>
          <a:p>
            <a:pPr lvl="1"/>
            <a:r>
              <a:rPr lang="en-US" dirty="0"/>
              <a:t>In the experiment, the presenter himself designed a Keras LSTM model</a:t>
            </a:r>
          </a:p>
        </p:txBody>
      </p:sp>
      <p:sp>
        <p:nvSpPr>
          <p:cNvPr id="4" name="ตัวแทนเนื้อหา 3">
            <a:extLst>
              <a:ext uri="{FF2B5EF4-FFF2-40B4-BE49-F238E27FC236}">
                <a16:creationId xmlns:a16="http://schemas.microsoft.com/office/drawing/2014/main" id="{6C020FAE-AFBC-45A4-A664-688745BBBD5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endParaRPr lang="en-US" dirty="0"/>
          </a:p>
        </p:txBody>
      </p:sp>
      <p:pic>
        <p:nvPicPr>
          <p:cNvPr id="6" name="ตัวแทนเนื้อหา 5" descr="รูปภาพประกอบด้วย ข้อความ, ภาพหน้าจอ, จอภาพ, คอมพิวเตอร์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22FF2C2D-BCBC-47B6-8A6F-B60496F77D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35" t="17535" r="8441" b="4933"/>
          <a:stretch/>
        </p:blipFill>
        <p:spPr>
          <a:xfrm>
            <a:off x="4708230" y="0"/>
            <a:ext cx="4602559" cy="2296001"/>
          </a:xfrm>
          <a:prstGeom prst="rect">
            <a:avLst/>
          </a:prstGeom>
        </p:spPr>
      </p:pic>
      <p:pic>
        <p:nvPicPr>
          <p:cNvPr id="7" name="ตัวแทนเนื้อหา 5">
            <a:extLst>
              <a:ext uri="{FF2B5EF4-FFF2-40B4-BE49-F238E27FC236}">
                <a16:creationId xmlns:a16="http://schemas.microsoft.com/office/drawing/2014/main" id="{AD2E892F-396C-47CB-9C02-42DB8A561AC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312" t="15402" r="16871" b="7778"/>
          <a:stretch/>
        </p:blipFill>
        <p:spPr>
          <a:xfrm>
            <a:off x="4358936" y="2296001"/>
            <a:ext cx="4347031" cy="2853983"/>
          </a:xfrm>
          <a:prstGeom prst="rect">
            <a:avLst/>
          </a:prstGeom>
        </p:spPr>
      </p:pic>
      <p:pic>
        <p:nvPicPr>
          <p:cNvPr id="9" name="ตัวแทนเนื้อหา 9">
            <a:extLst>
              <a:ext uri="{FF2B5EF4-FFF2-40B4-BE49-F238E27FC236}">
                <a16:creationId xmlns:a16="http://schemas.microsoft.com/office/drawing/2014/main" id="{E7D9D3CC-97FA-4B60-A6CC-81056364E95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742" t="13268" r="33667" b="7423"/>
          <a:stretch/>
        </p:blipFill>
        <p:spPr>
          <a:xfrm>
            <a:off x="8705967" y="2228295"/>
            <a:ext cx="3486033" cy="4629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8649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846FEBB7-C1B8-46FE-A443-4A6B0FF95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Literature Reviews</a:t>
            </a:r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05499AE2-A583-4B82-8E64-36C9FF968DA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1800" dirty="0">
                <a:effectLst/>
                <a:latin typeface="Calibri" panose="020F0502020204030204" pitchFamily="34" charset="0"/>
                <a:ea typeface="新細明體" panose="02020500000000000000" pitchFamily="18" charset="-120"/>
              </a:rPr>
              <a:t>Amato et al. [4] designed a deep learning-based architecture called “Empirical Orthogonal Functions principal component analysis” EOF-PCA</a:t>
            </a:r>
          </a:p>
          <a:p>
            <a:pPr lvl="1"/>
            <a:r>
              <a:rPr lang="en-US" dirty="0">
                <a:effectLst/>
                <a:latin typeface="Calibri" panose="020F0502020204030204" pitchFamily="34" charset="0"/>
                <a:ea typeface="新細明體" panose="02020500000000000000" pitchFamily="18" charset="-120"/>
              </a:rPr>
              <a:t>in which the EOF framework decomposes the spatiotemporal input data</a:t>
            </a:r>
          </a:p>
          <a:p>
            <a:pPr lvl="1"/>
            <a:r>
              <a:rPr lang="en-US" sz="1800" dirty="0">
                <a:effectLst/>
                <a:latin typeface="Calibri" panose="020F0502020204030204" pitchFamily="34" charset="0"/>
                <a:ea typeface="新細明體" panose="02020500000000000000" pitchFamily="18" charset="-120"/>
              </a:rPr>
              <a:t>Then, the input layer spatial covariates are processed by a “Fully Connected Neural Network” (FCNN)</a:t>
            </a:r>
          </a:p>
          <a:p>
            <a:pPr lvl="2"/>
            <a:r>
              <a:rPr lang="en-US" sz="1600" dirty="0">
                <a:effectLst/>
                <a:latin typeface="Calibri" panose="020F0502020204030204" pitchFamily="34" charset="0"/>
                <a:ea typeface="新細明體" panose="02020500000000000000" pitchFamily="18" charset="-120"/>
              </a:rPr>
              <a:t>to obtain predictive coefficient to be recomposed altogether with the decomposed data stream, obtaining a spatiotemporal signal reconstruction.</a:t>
            </a:r>
            <a:endParaRPr lang="en-US" dirty="0"/>
          </a:p>
        </p:txBody>
      </p:sp>
      <p:pic>
        <p:nvPicPr>
          <p:cNvPr id="5" name="ตัวแทนเนื้อหา 5">
            <a:extLst>
              <a:ext uri="{FF2B5EF4-FFF2-40B4-BE49-F238E27FC236}">
                <a16:creationId xmlns:a16="http://schemas.microsoft.com/office/drawing/2014/main" id="{5027FF6F-ADE3-4F8A-9797-DF7385B926A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27729" t="14933" r="12233" b="4356"/>
          <a:stretch/>
        </p:blipFill>
        <p:spPr>
          <a:xfrm>
            <a:off x="5089525" y="2519118"/>
            <a:ext cx="4184650" cy="3164376"/>
          </a:xfrm>
        </p:spPr>
      </p:pic>
    </p:spTree>
    <p:extLst>
      <p:ext uri="{BB962C8B-B14F-4D97-AF65-F5344CB8AC3E}">
        <p14:creationId xmlns:p14="http://schemas.microsoft.com/office/powerpoint/2010/main" val="24447313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EEB86E92-DAB0-44A9-B945-910069A4E2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Literature Reviews</a:t>
            </a:r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EA7E9AA5-FA68-4DBE-8E83-0D1466A457D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sz="1800" dirty="0">
                <a:effectLst/>
                <a:latin typeface="Calibri" panose="020F0502020204030204" pitchFamily="34" charset="0"/>
                <a:ea typeface="新細明體" panose="02020500000000000000" pitchFamily="18" charset="-120"/>
              </a:rPr>
              <a:t>Tang et al. [5] designed an LSTM based framework to learn and forecast the rail traffic.</a:t>
            </a:r>
          </a:p>
          <a:p>
            <a:pPr lvl="1"/>
            <a:r>
              <a:rPr lang="en-US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Accurate forecast can forewarn travel outburst, helping the passengers with their travel plans.</a:t>
            </a:r>
          </a:p>
          <a:p>
            <a:pPr lvl="1"/>
            <a:r>
              <a:rPr lang="en-US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Even though the LSTM is notably effective in temporal data,</a:t>
            </a:r>
          </a:p>
          <a:p>
            <a:pPr lvl="2"/>
            <a:r>
              <a:rPr lang="en-US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it cannot correlate the time domain with the space domain.</a:t>
            </a:r>
          </a:p>
          <a:p>
            <a:pPr lvl="2"/>
            <a:r>
              <a:rPr lang="en-US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That is why we propose ST-LSTM.</a:t>
            </a:r>
          </a:p>
          <a:p>
            <a:pPr lvl="2"/>
            <a:r>
              <a:rPr lang="en-US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Compared with other conventional models, ST-LSTM network can achieve a better performance in experiments.</a:t>
            </a:r>
            <a:endParaRPr lang="en-US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Cordia New" panose="020B0304020202020204" pitchFamily="34" charset="-34"/>
            </a:endParaRPr>
          </a:p>
          <a:p>
            <a:endParaRPr lang="en-US" dirty="0"/>
          </a:p>
        </p:txBody>
      </p:sp>
      <p:pic>
        <p:nvPicPr>
          <p:cNvPr id="7" name="ตัวแทนเนื้อหา 6">
            <a:extLst>
              <a:ext uri="{FF2B5EF4-FFF2-40B4-BE49-F238E27FC236}">
                <a16:creationId xmlns:a16="http://schemas.microsoft.com/office/drawing/2014/main" id="{D23DB045-32AD-4C4D-8EB1-4840BE59A29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7998" t="14555" r="8415" b="5111"/>
          <a:stretch/>
        </p:blipFill>
        <p:spPr>
          <a:xfrm>
            <a:off x="5089525" y="3733654"/>
            <a:ext cx="4184650" cy="2262259"/>
          </a:xfrm>
        </p:spPr>
      </p:pic>
      <p:pic>
        <p:nvPicPr>
          <p:cNvPr id="8" name="ตัวแทนเนื้อหา 4">
            <a:extLst>
              <a:ext uri="{FF2B5EF4-FFF2-40B4-BE49-F238E27FC236}">
                <a16:creationId xmlns:a16="http://schemas.microsoft.com/office/drawing/2014/main" id="{526F674E-97AA-493A-91B2-58A7300B16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989" t="14542" r="14547" b="5095"/>
          <a:stretch/>
        </p:blipFill>
        <p:spPr>
          <a:xfrm>
            <a:off x="5090940" y="1292625"/>
            <a:ext cx="4183062" cy="2441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3221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9E83485B-874F-4595-A44B-EBF295139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Literature Reviews</a:t>
            </a:r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0B9A784E-C9B6-4B6B-A9AB-9A6C61423ED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sz="1800" dirty="0">
                <a:effectLst/>
                <a:latin typeface="Calibri" panose="020F0502020204030204" pitchFamily="34" charset="0"/>
                <a:ea typeface="新細明體" panose="02020500000000000000" pitchFamily="18" charset="-120"/>
              </a:rPr>
              <a:t>Lu et al. [6], designed a spatial-temporal deep learning network, termed ST-</a:t>
            </a:r>
            <a:r>
              <a:rPr lang="en-US" sz="1800" dirty="0" err="1">
                <a:effectLst/>
                <a:latin typeface="Calibri" panose="020F0502020204030204" pitchFamily="34" charset="0"/>
                <a:ea typeface="新細明體" panose="02020500000000000000" pitchFamily="18" charset="-120"/>
              </a:rPr>
              <a:t>TrafficNet</a:t>
            </a:r>
            <a:r>
              <a:rPr lang="en-US" sz="1800" dirty="0">
                <a:effectLst/>
                <a:latin typeface="Calibri" panose="020F0502020204030204" pitchFamily="34" charset="0"/>
                <a:ea typeface="新細明體" panose="02020500000000000000" pitchFamily="18" charset="-120"/>
              </a:rPr>
              <a:t>,</a:t>
            </a:r>
          </a:p>
          <a:p>
            <a:pPr lvl="1"/>
            <a:r>
              <a:rPr lang="en-US" dirty="0">
                <a:effectLst/>
                <a:latin typeface="Calibri" panose="020F0502020204030204" pitchFamily="34" charset="0"/>
                <a:ea typeface="新細明體" panose="02020500000000000000" pitchFamily="18" charset="-120"/>
              </a:rPr>
              <a:t>for traffic flow forecasting, whose architecture works as follows.</a:t>
            </a:r>
          </a:p>
          <a:p>
            <a:pPr lvl="2"/>
            <a:r>
              <a:rPr lang="en-US" dirty="0">
                <a:effectLst/>
                <a:latin typeface="Calibri" panose="020F0502020204030204" pitchFamily="34" charset="0"/>
                <a:ea typeface="新細明體" panose="02020500000000000000" pitchFamily="18" charset="-120"/>
              </a:rPr>
              <a:t>1. The Spatial Aware Multi-Diffusion Convolution Bloc (ADC-Block – who introduces Graph Attention Mechanism (GAM) into the MDC) uncovers unseen spatial dependencies from traffic graph signals automatically</a:t>
            </a:r>
          </a:p>
          <a:p>
            <a:pPr lvl="2"/>
            <a:r>
              <a:rPr lang="en-US" dirty="0">
                <a:effectLst/>
                <a:latin typeface="Calibri" panose="020F0502020204030204" pitchFamily="34" charset="0"/>
                <a:ea typeface="新細明體" panose="02020500000000000000" pitchFamily="18" charset="-120"/>
              </a:rPr>
              <a:t>2. From the data stream, the multi-diffusion convolution (MDC) block harvests ST-features of the spatial domain.</a:t>
            </a:r>
          </a:p>
          <a:p>
            <a:pPr lvl="2"/>
            <a:r>
              <a:rPr lang="en-US" dirty="0">
                <a:effectLst/>
                <a:latin typeface="Calibri" panose="020F0502020204030204" pitchFamily="34" charset="0"/>
                <a:ea typeface="新細明體" panose="02020500000000000000" pitchFamily="18" charset="-120"/>
              </a:rPr>
              <a:t>3. The ST-</a:t>
            </a:r>
            <a:r>
              <a:rPr lang="en-US" dirty="0" err="1">
                <a:effectLst/>
                <a:latin typeface="Calibri" panose="020F0502020204030204" pitchFamily="34" charset="0"/>
                <a:ea typeface="新細明體" panose="02020500000000000000" pitchFamily="18" charset="-120"/>
              </a:rPr>
              <a:t>TrafficNet</a:t>
            </a:r>
            <a:r>
              <a:rPr lang="en-US" dirty="0">
                <a:effectLst/>
                <a:latin typeface="Calibri" panose="020F0502020204030204" pitchFamily="34" charset="0"/>
                <a:ea typeface="新細明體" panose="02020500000000000000" pitchFamily="18" charset="-120"/>
              </a:rPr>
              <a:t>, an LSTM based framework, harvests the features of the temporal domain.</a:t>
            </a:r>
          </a:p>
          <a:p>
            <a:pPr lvl="2"/>
            <a:r>
              <a:rPr lang="en-US" dirty="0">
                <a:effectLst/>
                <a:latin typeface="Calibri" panose="020F0502020204030204" pitchFamily="34" charset="0"/>
                <a:ea typeface="新細明體" panose="02020500000000000000" pitchFamily="18" charset="-120"/>
              </a:rPr>
              <a:t>4. The output from both ANN are summed up to achieve convolutional results.</a:t>
            </a:r>
          </a:p>
          <a:p>
            <a:pPr lvl="2"/>
            <a:r>
              <a:rPr lang="en-US" dirty="0">
                <a:effectLst/>
                <a:latin typeface="Calibri" panose="020F0502020204030204" pitchFamily="34" charset="0"/>
                <a:ea typeface="新細明體" panose="02020500000000000000" pitchFamily="18" charset="-120"/>
              </a:rPr>
              <a:t>And 5. The ST-</a:t>
            </a:r>
            <a:r>
              <a:rPr lang="en-US" dirty="0" err="1">
                <a:effectLst/>
                <a:latin typeface="Calibri" panose="020F0502020204030204" pitchFamily="34" charset="0"/>
                <a:ea typeface="新細明體" panose="02020500000000000000" pitchFamily="18" charset="-120"/>
              </a:rPr>
              <a:t>TrafficNet</a:t>
            </a:r>
            <a:r>
              <a:rPr lang="en-US" dirty="0">
                <a:effectLst/>
                <a:latin typeface="Calibri" panose="020F0502020204030204" pitchFamily="34" charset="0"/>
                <a:ea typeface="新細明體" panose="02020500000000000000" pitchFamily="18" charset="-120"/>
              </a:rPr>
              <a:t> is evaluated on two benchmark datasets and compare it with various baseline methods for traffic forecasting.</a:t>
            </a:r>
            <a:endParaRPr lang="en-US" dirty="0"/>
          </a:p>
        </p:txBody>
      </p:sp>
      <p:pic>
        <p:nvPicPr>
          <p:cNvPr id="17" name="ตัวแทนเนื้อหา 16">
            <a:extLst>
              <a:ext uri="{FF2B5EF4-FFF2-40B4-BE49-F238E27FC236}">
                <a16:creationId xmlns:a16="http://schemas.microsoft.com/office/drawing/2014/main" id="{70C79164-4D3F-4E03-8BDE-536F2B35160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20728" t="14178" r="21568" b="5866"/>
          <a:stretch/>
        </p:blipFill>
        <p:spPr>
          <a:xfrm>
            <a:off x="4861369" y="2297837"/>
            <a:ext cx="5809590" cy="4528063"/>
          </a:xfrm>
        </p:spPr>
      </p:pic>
      <p:pic>
        <p:nvPicPr>
          <p:cNvPr id="12" name="ตัวแทนเนื้อหา 5">
            <a:extLst>
              <a:ext uri="{FF2B5EF4-FFF2-40B4-BE49-F238E27FC236}">
                <a16:creationId xmlns:a16="http://schemas.microsoft.com/office/drawing/2014/main" id="{9D341583-F1A8-43CB-8A92-4B2613CFB3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396" t="13424" r="33660" b="61521"/>
          <a:stretch/>
        </p:blipFill>
        <p:spPr>
          <a:xfrm>
            <a:off x="0" y="58515"/>
            <a:ext cx="4975668" cy="2065892"/>
          </a:xfrm>
          <a:prstGeom prst="rect">
            <a:avLst/>
          </a:prstGeom>
        </p:spPr>
      </p:pic>
      <p:pic>
        <p:nvPicPr>
          <p:cNvPr id="15" name="รูปภาพ 14">
            <a:extLst>
              <a:ext uri="{FF2B5EF4-FFF2-40B4-BE49-F238E27FC236}">
                <a16:creationId xmlns:a16="http://schemas.microsoft.com/office/drawing/2014/main" id="{1EF9606A-3196-4D91-B4A3-A3ADA316EB9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947" t="38058" r="17209" b="5354"/>
          <a:stretch/>
        </p:blipFill>
        <p:spPr>
          <a:xfrm>
            <a:off x="4975668" y="-78734"/>
            <a:ext cx="4914867" cy="2340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305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1F2B4773-3207-44CC-B7AC-892B704982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B8267CA-A7A5-4E11-9D92-4EAC3DD3E8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E83D61B5-C6B4-4A4B-85AD-FEE7A54912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 23">
              <a:extLst>
                <a:ext uri="{FF2B5EF4-FFF2-40B4-BE49-F238E27FC236}">
                  <a16:creationId xmlns:a16="http://schemas.microsoft.com/office/drawing/2014/main" id="{A0B67FE4-688F-4497-8BFD-157613A697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5">
              <a:extLst>
                <a:ext uri="{FF2B5EF4-FFF2-40B4-BE49-F238E27FC236}">
                  <a16:creationId xmlns:a16="http://schemas.microsoft.com/office/drawing/2014/main" id="{3BF5BE1A-9BAC-4581-A82B-FD8FE31595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971E5644-6772-414A-8199-E30BFB02A5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27">
              <a:extLst>
                <a:ext uri="{FF2B5EF4-FFF2-40B4-BE49-F238E27FC236}">
                  <a16:creationId xmlns:a16="http://schemas.microsoft.com/office/drawing/2014/main" id="{E8246D50-BB0C-408E-93FD-7B8D63A7F7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8">
              <a:extLst>
                <a:ext uri="{FF2B5EF4-FFF2-40B4-BE49-F238E27FC236}">
                  <a16:creationId xmlns:a16="http://schemas.microsoft.com/office/drawing/2014/main" id="{AFBC5D22-68C1-44FB-8181-CB84ECAA83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9">
              <a:extLst>
                <a:ext uri="{FF2B5EF4-FFF2-40B4-BE49-F238E27FC236}">
                  <a16:creationId xmlns:a16="http://schemas.microsoft.com/office/drawing/2014/main" id="{FB6D0FCE-FBDB-4655-A1A7-640B1E86B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>
              <a:extLst>
                <a:ext uri="{FF2B5EF4-FFF2-40B4-BE49-F238E27FC236}">
                  <a16:creationId xmlns:a16="http://schemas.microsoft.com/office/drawing/2014/main" id="{BC8157DF-FD90-4AD6-B803-3AC0ACD8E6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>
              <a:extLst>
                <a:ext uri="{FF2B5EF4-FFF2-40B4-BE49-F238E27FC236}">
                  <a16:creationId xmlns:a16="http://schemas.microsoft.com/office/drawing/2014/main" id="{3548B067-9D63-4D21-92EF-CBC9E6338C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2423CA5-E2E1-4789-B759-9906C1C940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4660126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0" name="Isosceles Triangle 29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660127" y="-3"/>
            <a:ext cx="1056745" cy="6858001"/>
          </a:xfrm>
          <a:prstGeom prst="triangle">
            <a:avLst>
              <a:gd name="adj" fmla="val 100000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023426D2-D03E-489E-8F24-3A571C791A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754" y="643467"/>
            <a:ext cx="4203045" cy="137560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Literature Reviews</a:t>
            </a:r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4193BD5A-0B0F-46F2-8F92-0396CA63A2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3754" y="2160590"/>
            <a:ext cx="3973943" cy="3440110"/>
          </a:xfrm>
        </p:spPr>
        <p:txBody>
          <a:bodyPr vert="horz" lIns="91440" tIns="45720" rIns="91440" bIns="45720" rtlCol="0">
            <a:normAutofit fontScale="92500"/>
          </a:bodyPr>
          <a:lstStyle/>
          <a:p>
            <a:pPr>
              <a:lnSpc>
                <a:spcPct val="90000"/>
              </a:lnSpc>
            </a:pPr>
            <a:r>
              <a:rPr lang="en-US" sz="1000" dirty="0">
                <a:solidFill>
                  <a:schemeClr val="bg1"/>
                </a:solidFill>
                <a:effectLst/>
              </a:rPr>
              <a:t>Pan et al, 2019 [7], designed the ST-</a:t>
            </a:r>
            <a:r>
              <a:rPr lang="en-US" sz="1000" dirty="0" err="1">
                <a:solidFill>
                  <a:schemeClr val="bg1"/>
                </a:solidFill>
                <a:effectLst/>
              </a:rPr>
              <a:t>MetaNet</a:t>
            </a:r>
            <a:endParaRPr lang="en-US" sz="1000" dirty="0">
              <a:solidFill>
                <a:schemeClr val="bg1"/>
              </a:solidFill>
              <a:effectLst/>
            </a:endParaRPr>
          </a:p>
          <a:p>
            <a:pPr lvl="1">
              <a:lnSpc>
                <a:spcPct val="90000"/>
              </a:lnSpc>
            </a:pPr>
            <a:r>
              <a:rPr lang="en-US" sz="1000" dirty="0">
                <a:solidFill>
                  <a:schemeClr val="bg1"/>
                </a:solidFill>
                <a:effectLst/>
              </a:rPr>
              <a:t>to predict the urban traffic in Los Angeles using the METR-LA dataset</a:t>
            </a:r>
          </a:p>
          <a:p>
            <a:pPr lvl="1">
              <a:lnSpc>
                <a:spcPct val="90000"/>
              </a:lnSpc>
            </a:pPr>
            <a:r>
              <a:rPr lang="en-US" sz="1000" dirty="0">
                <a:solidFill>
                  <a:schemeClr val="bg1"/>
                </a:solidFill>
                <a:effectLst/>
              </a:rPr>
              <a:t>Achieving the MAE score of 16.9 and the RMSE of 34.0</a:t>
            </a:r>
          </a:p>
          <a:p>
            <a:pPr lvl="2">
              <a:lnSpc>
                <a:spcPct val="90000"/>
              </a:lnSpc>
            </a:pPr>
            <a:r>
              <a:rPr lang="en-US" sz="1000" dirty="0">
                <a:solidFill>
                  <a:schemeClr val="bg1"/>
                </a:solidFill>
                <a:effectLst/>
              </a:rPr>
              <a:t>outperforming several state-of-the-art models.</a:t>
            </a:r>
          </a:p>
          <a:p>
            <a:pPr>
              <a:lnSpc>
                <a:spcPct val="90000"/>
              </a:lnSpc>
            </a:pPr>
            <a:r>
              <a:rPr lang="en-US" sz="1000" dirty="0">
                <a:solidFill>
                  <a:schemeClr val="bg1"/>
                </a:solidFill>
                <a:effectLst/>
              </a:rPr>
              <a:t>The model works as follows:</a:t>
            </a:r>
            <a:br>
              <a:rPr lang="en-US" sz="1000" dirty="0">
                <a:solidFill>
                  <a:schemeClr val="bg1"/>
                </a:solidFill>
                <a:effectLst/>
              </a:rPr>
            </a:br>
            <a:endParaRPr lang="en-US" sz="1000" dirty="0">
              <a:solidFill>
                <a:schemeClr val="bg1"/>
              </a:solidFill>
              <a:effectLst/>
            </a:endParaRPr>
          </a:p>
          <a:p>
            <a:pPr lvl="1">
              <a:lnSpc>
                <a:spcPct val="90000"/>
              </a:lnSpc>
            </a:pPr>
            <a:r>
              <a:rPr lang="en-US" sz="1000" dirty="0">
                <a:solidFill>
                  <a:schemeClr val="bg1"/>
                </a:solidFill>
                <a:effectLst/>
              </a:rPr>
              <a:t>1. The RNN captures the sequence of historical urban traffic. </a:t>
            </a:r>
          </a:p>
          <a:p>
            <a:pPr lvl="1">
              <a:lnSpc>
                <a:spcPct val="90000"/>
              </a:lnSpc>
            </a:pPr>
            <a:r>
              <a:rPr lang="en-US" sz="1000" dirty="0">
                <a:solidFill>
                  <a:schemeClr val="bg1"/>
                </a:solidFill>
                <a:effectLst/>
              </a:rPr>
              <a:t>2. The Meta-Knowledge Learner (MK-L), containing 2 FCNs - each for nodes (GPS coordinates) and edges (distance between the nodes), the MK is used to learn the weight of the GAT and RNN.</a:t>
            </a:r>
          </a:p>
          <a:p>
            <a:pPr lvl="1">
              <a:lnSpc>
                <a:spcPct val="90000"/>
              </a:lnSpc>
            </a:pPr>
            <a:r>
              <a:rPr lang="en-US" sz="1000" dirty="0">
                <a:solidFill>
                  <a:schemeClr val="bg1"/>
                </a:solidFill>
                <a:effectLst/>
              </a:rPr>
              <a:t>3. The GAT captures diverse spatial correlations by individually broadcasting locations’ hidden states along edges.</a:t>
            </a:r>
          </a:p>
          <a:p>
            <a:pPr lvl="1">
              <a:lnSpc>
                <a:spcPct val="90000"/>
              </a:lnSpc>
            </a:pPr>
            <a:r>
              <a:rPr lang="en-US" sz="1000" dirty="0">
                <a:solidFill>
                  <a:schemeClr val="bg1"/>
                </a:solidFill>
                <a:effectLst/>
              </a:rPr>
              <a:t>4. The RNN capture diverse temporal correlations associated with the geographical information of locations.</a:t>
            </a:r>
          </a:p>
          <a:p>
            <a:pPr>
              <a:lnSpc>
                <a:spcPct val="90000"/>
              </a:lnSpc>
            </a:pPr>
            <a:endParaRPr lang="en-US" sz="1000" dirty="0">
              <a:solidFill>
                <a:schemeClr val="bg1"/>
              </a:solidFill>
            </a:endParaRPr>
          </a:p>
        </p:txBody>
      </p:sp>
      <p:pic>
        <p:nvPicPr>
          <p:cNvPr id="9" name="ตัวแทนเนื้อหา 5">
            <a:extLst>
              <a:ext uri="{FF2B5EF4-FFF2-40B4-BE49-F238E27FC236}">
                <a16:creationId xmlns:a16="http://schemas.microsoft.com/office/drawing/2014/main" id="{3E923736-E5AA-48E1-8C21-8050F501979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35572" t="16088" r="18273" b="5030"/>
          <a:stretch/>
        </p:blipFill>
        <p:spPr>
          <a:xfrm>
            <a:off x="5185317" y="126360"/>
            <a:ext cx="6925818" cy="6658135"/>
          </a:xfrm>
          <a:prstGeom prst="rect">
            <a:avLst/>
          </a:prstGeom>
        </p:spPr>
      </p:pic>
      <p:sp>
        <p:nvSpPr>
          <p:cNvPr id="32" name="Isosceles Triangle 31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55696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1804326"/>
      </p:ext>
    </p:extLst>
  </p:cSld>
  <p:clrMapOvr>
    <a:masterClrMapping/>
  </p:clrMapOvr>
</p:sld>
</file>

<file path=ppt/theme/theme1.xml><?xml version="1.0" encoding="utf-8"?>
<a:theme xmlns:a="http://schemas.openxmlformats.org/drawingml/2006/main" name="เหลี่ยมเพชร">
  <a:themeElements>
    <a:clrScheme name="เหลี่ยมเพชร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เหลี่ยมเพชร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เหลี่ยมเพชร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227</TotalTime>
  <Words>1574</Words>
  <Application>Microsoft Office PowerPoint</Application>
  <PresentationFormat>แบบจอกว้าง</PresentationFormat>
  <Paragraphs>122</Paragraphs>
  <Slides>13</Slides>
  <Notes>0</Notes>
  <HiddenSlides>0</HiddenSlides>
  <MMClips>0</MMClips>
  <ScaleCrop>false</ScaleCrop>
  <HeadingPairs>
    <vt:vector size="6" baseType="variant">
      <vt:variant>
        <vt:lpstr>ฟอนต์ที่ถูกใช้</vt:lpstr>
      </vt:variant>
      <vt:variant>
        <vt:i4>6</vt:i4>
      </vt:variant>
      <vt:variant>
        <vt:lpstr>ธีม</vt:lpstr>
      </vt:variant>
      <vt:variant>
        <vt:i4>1</vt:i4>
      </vt:variant>
      <vt:variant>
        <vt:lpstr>ชื่อเรื่องสไลด์</vt:lpstr>
      </vt:variant>
      <vt:variant>
        <vt:i4>13</vt:i4>
      </vt:variant>
    </vt:vector>
  </HeadingPairs>
  <TitlesOfParts>
    <vt:vector size="20" baseType="lpstr">
      <vt:lpstr>Arial</vt:lpstr>
      <vt:lpstr>Calibri</vt:lpstr>
      <vt:lpstr>Segoe UI</vt:lpstr>
      <vt:lpstr>Times New Roman</vt:lpstr>
      <vt:lpstr>Trebuchet MS</vt:lpstr>
      <vt:lpstr>Wingdings 3</vt:lpstr>
      <vt:lpstr>เหลี่ยมเพชร</vt:lpstr>
      <vt:lpstr>Recent Advances in Deep Learning in GIS – Spatiotemporal data mining and forecasting</vt:lpstr>
      <vt:lpstr>Introduction</vt:lpstr>
      <vt:lpstr>Deep learning in ST-Data Mining</vt:lpstr>
      <vt:lpstr>Literature Reviews</vt:lpstr>
      <vt:lpstr>Literature Reviews</vt:lpstr>
      <vt:lpstr>Literature Reviews</vt:lpstr>
      <vt:lpstr>Literature Reviews</vt:lpstr>
      <vt:lpstr>Literature Reviews</vt:lpstr>
      <vt:lpstr>Literature Reviews</vt:lpstr>
      <vt:lpstr>Literature Reviews</vt:lpstr>
      <vt:lpstr>Methodology</vt:lpstr>
      <vt:lpstr>Timeline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Survey in Applications of Deep Learning in GIS – Spatiotemporal data mining and forecasting </dc:title>
  <dc:creator>ศุภสิน วุฒิกุลภักดี</dc:creator>
  <cp:lastModifiedBy>ศุภสิน วุฒิกุลภักดี</cp:lastModifiedBy>
  <cp:revision>55</cp:revision>
  <dcterms:created xsi:type="dcterms:W3CDTF">2021-06-03T04:08:55Z</dcterms:created>
  <dcterms:modified xsi:type="dcterms:W3CDTF">2021-06-15T13:15:53Z</dcterms:modified>
</cp:coreProperties>
</file>